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handoutMasterIdLst>
    <p:handoutMasterId r:id="rId15"/>
  </p:handoutMasterIdLst>
  <p:sldIdLst>
    <p:sldId id="256" r:id="rId2"/>
    <p:sldId id="270" r:id="rId3"/>
    <p:sldId id="257" r:id="rId4"/>
    <p:sldId id="261" r:id="rId5"/>
    <p:sldId id="271" r:id="rId6"/>
    <p:sldId id="262" r:id="rId7"/>
    <p:sldId id="263" r:id="rId8"/>
    <p:sldId id="266" r:id="rId9"/>
    <p:sldId id="264" r:id="rId10"/>
    <p:sldId id="265" r:id="rId11"/>
    <p:sldId id="272" r:id="rId12"/>
    <p:sldId id="25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1729" autoAdjust="0"/>
  </p:normalViewPr>
  <p:slideViewPr>
    <p:cSldViewPr snapToGrid="0" snapToObjects="1">
      <p:cViewPr varScale="1">
        <p:scale>
          <a:sx n="81" d="100"/>
          <a:sy n="81" d="100"/>
        </p:scale>
        <p:origin x="172" y="52"/>
      </p:cViewPr>
      <p:guideLst/>
    </p:cSldViewPr>
  </p:slideViewPr>
  <p:notesTextViewPr>
    <p:cViewPr>
      <p:scale>
        <a:sx n="1" d="1"/>
        <a:sy n="1" d="1"/>
      </p:scale>
      <p:origin x="0" y="0"/>
    </p:cViewPr>
  </p:notesTextViewPr>
  <p:notesViewPr>
    <p:cSldViewPr snapToGrid="0" snapToObjects="1">
      <p:cViewPr varScale="1">
        <p:scale>
          <a:sx n="85" d="100"/>
          <a:sy n="85" d="100"/>
        </p:scale>
        <p:origin x="29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2F69C5F-2A1B-A3F8-14E5-B6A7FFB1901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a:extLst>
              <a:ext uri="{FF2B5EF4-FFF2-40B4-BE49-F238E27FC236}">
                <a16:creationId xmlns:a16="http://schemas.microsoft.com/office/drawing/2014/main" id="{AE1E6A70-F7E7-58E9-4B45-BE8235963FD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BE57A25-28A4-458D-820C-24EB482550E0}" type="datetimeFigureOut">
              <a:rPr lang="en-CA" smtClean="0"/>
              <a:t>2022-12-18</a:t>
            </a:fld>
            <a:endParaRPr lang="en-CA"/>
          </a:p>
        </p:txBody>
      </p:sp>
      <p:sp>
        <p:nvSpPr>
          <p:cNvPr id="4" name="Footer Placeholder 3">
            <a:extLst>
              <a:ext uri="{FF2B5EF4-FFF2-40B4-BE49-F238E27FC236}">
                <a16:creationId xmlns:a16="http://schemas.microsoft.com/office/drawing/2014/main" id="{22323003-D8F1-6544-BC45-AC5AEA03B3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5" name="Slide Number Placeholder 4">
            <a:extLst>
              <a:ext uri="{FF2B5EF4-FFF2-40B4-BE49-F238E27FC236}">
                <a16:creationId xmlns:a16="http://schemas.microsoft.com/office/drawing/2014/main" id="{A108A1DE-AA2B-07B4-D491-779DE7457C0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69F79E2-A89F-4ECC-A5FC-4F71E766D567}" type="slidenum">
              <a:rPr lang="en-CA" smtClean="0"/>
              <a:t>‹#›</a:t>
            </a:fld>
            <a:endParaRPr lang="en-CA"/>
          </a:p>
        </p:txBody>
      </p:sp>
    </p:spTree>
    <p:extLst>
      <p:ext uri="{BB962C8B-B14F-4D97-AF65-F5344CB8AC3E}">
        <p14:creationId xmlns:p14="http://schemas.microsoft.com/office/powerpoint/2010/main" val="217225938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E7F604-A370-2E43-9A9C-5F7A41A6A13A}" type="datetimeFigureOut">
              <a:rPr lang="en-US" smtClean="0"/>
              <a:t>12/18/2022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7FCF5-88F3-9C43-8CCF-6104C3A00D85}" type="slidenum">
              <a:rPr lang="en-US" smtClean="0"/>
              <a:t>‹#›</a:t>
            </a:fld>
            <a:endParaRPr lang="en-US"/>
          </a:p>
        </p:txBody>
      </p:sp>
    </p:spTree>
    <p:extLst>
      <p:ext uri="{BB962C8B-B14F-4D97-AF65-F5344CB8AC3E}">
        <p14:creationId xmlns:p14="http://schemas.microsoft.com/office/powerpoint/2010/main" val="3653241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Click to add notes.</a:t>
            </a:r>
          </a:p>
        </p:txBody>
      </p:sp>
      <p:sp>
        <p:nvSpPr>
          <p:cNvPr id="4" name="Slide Number Placeholder 3"/>
          <p:cNvSpPr>
            <a:spLocks noGrp="1"/>
          </p:cNvSpPr>
          <p:nvPr>
            <p:ph type="sldNum" sz="quarter" idx="5"/>
          </p:nvPr>
        </p:nvSpPr>
        <p:spPr/>
        <p:txBody>
          <a:bodyPr/>
          <a:lstStyle/>
          <a:p>
            <a:fld id="{5A27FCF5-88F3-9C43-8CCF-6104C3A00D85}" type="slidenum">
              <a:rPr lang="en-US" smtClean="0"/>
              <a:t>1</a:t>
            </a:fld>
            <a:endParaRPr lang="en-US"/>
          </a:p>
        </p:txBody>
      </p:sp>
    </p:spTree>
    <p:extLst>
      <p:ext uri="{BB962C8B-B14F-4D97-AF65-F5344CB8AC3E}">
        <p14:creationId xmlns:p14="http://schemas.microsoft.com/office/powerpoint/2010/main" val="63131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5A27FCF5-88F3-9C43-8CCF-6104C3A00D85}" type="slidenum">
              <a:rPr lang="en-US" smtClean="0"/>
              <a:t>11</a:t>
            </a:fld>
            <a:endParaRPr lang="en-US"/>
          </a:p>
        </p:txBody>
      </p:sp>
    </p:spTree>
    <p:extLst>
      <p:ext uri="{BB962C8B-B14F-4D97-AF65-F5344CB8AC3E}">
        <p14:creationId xmlns:p14="http://schemas.microsoft.com/office/powerpoint/2010/main" val="30731675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A27FCF5-88F3-9C43-8CCF-6104C3A00D85}" type="slidenum">
              <a:rPr lang="en-US" smtClean="0"/>
              <a:t>12</a:t>
            </a:fld>
            <a:endParaRPr lang="en-US"/>
          </a:p>
        </p:txBody>
      </p:sp>
    </p:spTree>
    <p:extLst>
      <p:ext uri="{BB962C8B-B14F-4D97-AF65-F5344CB8AC3E}">
        <p14:creationId xmlns:p14="http://schemas.microsoft.com/office/powerpoint/2010/main" val="12199645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One of the most creative business leaders in the world is Jeff Bezos, founder and executive chairman of Amazon and Blue Origin, a space company that supports public spaceflight.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Many business leaders are trying to adopt his tactics in the wake of his success with Amazon in the e-commerce sector.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One cannot deny that Bezos has sound moral values that others can imitate, especially given his current net worth of $194 billion.</a:t>
            </a:r>
          </a:p>
        </p:txBody>
      </p:sp>
      <p:sp>
        <p:nvSpPr>
          <p:cNvPr id="4" name="Slide Number Placeholder 3"/>
          <p:cNvSpPr>
            <a:spLocks noGrp="1"/>
          </p:cNvSpPr>
          <p:nvPr>
            <p:ph type="sldNum" sz="quarter" idx="5"/>
          </p:nvPr>
        </p:nvSpPr>
        <p:spPr/>
        <p:txBody>
          <a:bodyPr/>
          <a:lstStyle/>
          <a:p>
            <a:fld id="{5A27FCF5-88F3-9C43-8CCF-6104C3A00D85}" type="slidenum">
              <a:rPr lang="en-US" smtClean="0"/>
              <a:t>3</a:t>
            </a:fld>
            <a:endParaRPr lang="en-US"/>
          </a:p>
        </p:txBody>
      </p:sp>
    </p:spTree>
    <p:extLst>
      <p:ext uri="{BB962C8B-B14F-4D97-AF65-F5344CB8AC3E}">
        <p14:creationId xmlns:p14="http://schemas.microsoft.com/office/powerpoint/2010/main" val="2709540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Young business leaders have much to learn about leadership from Jeff Bezos. </a:t>
            </a:r>
          </a:p>
          <a:p>
            <a:pPr marL="171450" indent="-171450">
              <a:buFont typeface="Arial" panose="020B0604020202020204" pitchFamily="34" charset="0"/>
              <a:buChar char="•"/>
            </a:pPr>
            <a:r>
              <a:rPr lang="en-US" dirty="0"/>
              <a:t>The distinguishing qualities that have made Bezos one of the wealthiest in the world are his leadership techniques, mannerisms, and philosophies.</a:t>
            </a:r>
          </a:p>
        </p:txBody>
      </p:sp>
      <p:sp>
        <p:nvSpPr>
          <p:cNvPr id="4" name="Slide Number Placeholder 3"/>
          <p:cNvSpPr>
            <a:spLocks noGrp="1"/>
          </p:cNvSpPr>
          <p:nvPr>
            <p:ph type="sldNum" sz="quarter" idx="5"/>
          </p:nvPr>
        </p:nvSpPr>
        <p:spPr/>
        <p:txBody>
          <a:bodyPr/>
          <a:lstStyle/>
          <a:p>
            <a:fld id="{5A27FCF5-88F3-9C43-8CCF-6104C3A00D85}" type="slidenum">
              <a:rPr lang="en-US" smtClean="0"/>
              <a:t>4</a:t>
            </a:fld>
            <a:endParaRPr lang="en-US"/>
          </a:p>
        </p:txBody>
      </p:sp>
    </p:spTree>
    <p:extLst>
      <p:ext uri="{BB962C8B-B14F-4D97-AF65-F5344CB8AC3E}">
        <p14:creationId xmlns:p14="http://schemas.microsoft.com/office/powerpoint/2010/main" val="1144442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Transformational: He holds a clear vision of better customer services and has led Amazon to become one the best company for customer satisfaction in America. He is also known for his wild and unique ideas.</a:t>
            </a:r>
          </a:p>
          <a:p>
            <a:pPr marL="171450" indent="-171450">
              <a:buFont typeface="Arial" panose="020B0604020202020204" pitchFamily="34" charset="0"/>
              <a:buChar char="•"/>
            </a:pPr>
            <a:r>
              <a:rPr lang="en-US" dirty="0"/>
              <a:t>Employee work rate is closely measured with anyone falling behind provided training. Anyone who fails to meet up after may be asked to go. He is known for being straightforward with his employees and demanding high standards.</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b="1" dirty="0"/>
              <a:t>Transformational: Pros &amp; Cons</a:t>
            </a:r>
            <a:endParaRPr lang="en-US" dirty="0"/>
          </a:p>
          <a:p>
            <a:pPr marL="171450" indent="-171450">
              <a:buFont typeface="Arial" panose="020B0604020202020204" pitchFamily="34" charset="0"/>
              <a:buChar char="•"/>
            </a:pPr>
            <a:r>
              <a:rPr lang="en-US" dirty="0"/>
              <a:t>In his pursuit of innovation, he is not afraid to encounter failure, which could lead to negative consequences.</a:t>
            </a:r>
          </a:p>
          <a:p>
            <a:pPr marL="171450" indent="-171450">
              <a:buFont typeface="Arial" panose="020B0604020202020204" pitchFamily="34" charset="0"/>
              <a:buChar char="•"/>
            </a:pPr>
            <a:r>
              <a:rPr lang="en-US" dirty="0"/>
              <a:t>He believes in complete open communication, which can lead to large-scale disagreements.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b="1" dirty="0"/>
              <a:t>Transactional: Pros &amp; Cons</a:t>
            </a:r>
          </a:p>
          <a:p>
            <a:pPr marL="171450" indent="-171450">
              <a:buFont typeface="Arial" panose="020B0604020202020204" pitchFamily="34" charset="0"/>
              <a:buChar char="•"/>
            </a:pPr>
            <a:r>
              <a:rPr lang="en-US" dirty="0"/>
              <a:t>Employee work rate is closely measured with anyone falling behind provided training. Anyone who fails to meet up after may be asked to go. He is known for being straightforward with his employees and demanding high standards.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There has been a report of a lack of empathy by employees.</a:t>
            </a:r>
          </a:p>
          <a:p>
            <a:pPr marL="171450" indent="-171450">
              <a:buFont typeface="Arial" panose="020B0604020202020204" pitchFamily="34" charset="0"/>
              <a:buChar char="•"/>
            </a:pPr>
            <a:r>
              <a:rPr lang="en-US" dirty="0"/>
              <a:t>There has been some report of bad culture leading to a huge turnover.</a:t>
            </a:r>
          </a:p>
        </p:txBody>
      </p:sp>
      <p:sp>
        <p:nvSpPr>
          <p:cNvPr id="4" name="Slide Number Placeholder 3"/>
          <p:cNvSpPr>
            <a:spLocks noGrp="1"/>
          </p:cNvSpPr>
          <p:nvPr>
            <p:ph type="sldNum" sz="quarter" idx="5"/>
          </p:nvPr>
        </p:nvSpPr>
        <p:spPr/>
        <p:txBody>
          <a:bodyPr/>
          <a:lstStyle/>
          <a:p>
            <a:fld id="{5A27FCF5-88F3-9C43-8CCF-6104C3A00D85}" type="slidenum">
              <a:rPr lang="en-US" smtClean="0"/>
              <a:t>5</a:t>
            </a:fld>
            <a:endParaRPr lang="en-US"/>
          </a:p>
        </p:txBody>
      </p:sp>
    </p:spTree>
    <p:extLst>
      <p:ext uri="{BB962C8B-B14F-4D97-AF65-F5344CB8AC3E}">
        <p14:creationId xmlns:p14="http://schemas.microsoft.com/office/powerpoint/2010/main" val="4026413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"Disagree and Commit" changes how we disagree with our colleagues, teams, and bosses. You are responsible for arguing and persuading others when you disagree with something on Amazon. It is about using your expertise or unique perspective to discuss your case respectfully and successfully.</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You must commit anyway if you state your case but cannot persuade others. Amazon has zero tolerance for blaming others or sabotaging their projects. Disagree if necessary, but then sincerely commit to success.</a:t>
            </a:r>
          </a:p>
        </p:txBody>
      </p:sp>
      <p:sp>
        <p:nvSpPr>
          <p:cNvPr id="4" name="Slide Number Placeholder 3"/>
          <p:cNvSpPr>
            <a:spLocks noGrp="1"/>
          </p:cNvSpPr>
          <p:nvPr>
            <p:ph type="sldNum" sz="quarter" idx="5"/>
          </p:nvPr>
        </p:nvSpPr>
        <p:spPr/>
        <p:txBody>
          <a:bodyPr/>
          <a:lstStyle/>
          <a:p>
            <a:fld id="{5A27FCF5-88F3-9C43-8CCF-6104C3A00D85}" type="slidenum">
              <a:rPr lang="en-US" smtClean="0"/>
              <a:t>6</a:t>
            </a:fld>
            <a:endParaRPr lang="en-US"/>
          </a:p>
        </p:txBody>
      </p:sp>
    </p:spTree>
    <p:extLst>
      <p:ext uri="{BB962C8B-B14F-4D97-AF65-F5344CB8AC3E}">
        <p14:creationId xmlns:p14="http://schemas.microsoft.com/office/powerpoint/2010/main" val="8921117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Embrace Failure: Jeff Bezos has a novel approach to accepting, normalizing, and embracing failure despite the disappointment and devastation typically associated with it. Bezos stated, "One area where I think we are especially distinctive is a failure," in a letter to Amazon shareholders. We are the best place to fail because failure and invention are inextricably linked. You must experiment to develop something new; it is not an experiment if you already know it will work.</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Customer Always Comes First: Since the beginning, Jeff Bezos has been clear about his desire for Amazon to be completely customer-focused. A business strategy known as "customer centricity" places a strong emphasis on the interactions that customers have with brands. To increase repeat business, it is essential to foster strong customer loyalty.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Ownership: Amazon has much loftier goals than short-term profits or margins. They consider the long-term and do not sacrifice long-term value for short-term gains. They act on behalf of the entire organization, not just their team. They never say, "That's not my job."</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Innovate: Leaders expect and demand innovation and invention from their teams and constantly look for ways to simplify. They are externally aware, seek new ideas from everywhere, and are not constrained by the phrase "not invented here." We accept that we may be misunderstood for a long time when we try new things. </a:t>
            </a:r>
          </a:p>
        </p:txBody>
      </p:sp>
      <p:sp>
        <p:nvSpPr>
          <p:cNvPr id="4" name="Slide Number Placeholder 3"/>
          <p:cNvSpPr>
            <a:spLocks noGrp="1"/>
          </p:cNvSpPr>
          <p:nvPr>
            <p:ph type="sldNum" sz="quarter" idx="5"/>
          </p:nvPr>
        </p:nvSpPr>
        <p:spPr/>
        <p:txBody>
          <a:bodyPr/>
          <a:lstStyle/>
          <a:p>
            <a:fld id="{5A27FCF5-88F3-9C43-8CCF-6104C3A00D85}" type="slidenum">
              <a:rPr lang="en-US" smtClean="0"/>
              <a:t>7</a:t>
            </a:fld>
            <a:endParaRPr lang="en-US"/>
          </a:p>
        </p:txBody>
      </p:sp>
    </p:spTree>
    <p:extLst>
      <p:ext uri="{BB962C8B-B14F-4D97-AF65-F5344CB8AC3E}">
        <p14:creationId xmlns:p14="http://schemas.microsoft.com/office/powerpoint/2010/main" val="729228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leader gives the team member who isn't performing at their best emotional support by being helpful and constructive. </a:t>
            </a:r>
          </a:p>
        </p:txBody>
      </p:sp>
      <p:sp>
        <p:nvSpPr>
          <p:cNvPr id="4" name="Slide Number Placeholder 3"/>
          <p:cNvSpPr>
            <a:spLocks noGrp="1"/>
          </p:cNvSpPr>
          <p:nvPr>
            <p:ph type="sldNum" sz="quarter" idx="5"/>
          </p:nvPr>
        </p:nvSpPr>
        <p:spPr/>
        <p:txBody>
          <a:bodyPr/>
          <a:lstStyle/>
          <a:p>
            <a:fld id="{5A27FCF5-88F3-9C43-8CCF-6104C3A00D85}" type="slidenum">
              <a:rPr lang="en-US" smtClean="0"/>
              <a:t>8</a:t>
            </a:fld>
            <a:endParaRPr lang="en-US"/>
          </a:p>
        </p:txBody>
      </p:sp>
    </p:spTree>
    <p:extLst>
      <p:ext uri="{BB962C8B-B14F-4D97-AF65-F5344CB8AC3E}">
        <p14:creationId xmlns:p14="http://schemas.microsoft.com/office/powerpoint/2010/main" val="11049199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Two Pizza Rule: No working group should be larger than the number of people that two pizzas can feed. In other words, you're losing effectiveness if your team is more significant than 5-7 people.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Long-term success: Patience, adaptability, and a willingness to take a more challenging road are baked into the few rules he’s strict about.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Be stubborn on vision and flexible on the details: Being firm about where you want to go is an essential part of the strategy. On the other hand, being strong about how you get it is unwise.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Strong Leadership to motivate followers.</a:t>
            </a:r>
          </a:p>
        </p:txBody>
      </p:sp>
      <p:sp>
        <p:nvSpPr>
          <p:cNvPr id="4" name="Slide Number Placeholder 3"/>
          <p:cNvSpPr>
            <a:spLocks noGrp="1"/>
          </p:cNvSpPr>
          <p:nvPr>
            <p:ph type="sldNum" sz="quarter" idx="5"/>
          </p:nvPr>
        </p:nvSpPr>
        <p:spPr/>
        <p:txBody>
          <a:bodyPr/>
          <a:lstStyle/>
          <a:p>
            <a:fld id="{5A27FCF5-88F3-9C43-8CCF-6104C3A00D85}" type="slidenum">
              <a:rPr lang="en-US" smtClean="0"/>
              <a:t>9</a:t>
            </a:fld>
            <a:endParaRPr lang="en-US"/>
          </a:p>
        </p:txBody>
      </p:sp>
    </p:spTree>
    <p:extLst>
      <p:ext uri="{BB962C8B-B14F-4D97-AF65-F5344CB8AC3E}">
        <p14:creationId xmlns:p14="http://schemas.microsoft.com/office/powerpoint/2010/main" val="1657697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solidFill>
                  <a:srgbClr val="006ACC"/>
                </a:solidFill>
                <a:effectLst/>
              </a:rPr>
              <a:t>Lack of Workforce diversity: Bezos Jeff is not diverse enough, given that most of its growth is in its domestic market.</a:t>
            </a:r>
          </a:p>
          <a:p>
            <a:pPr marL="171450" indent="-171450">
              <a:buFont typeface="Arial" panose="020B0604020202020204" pitchFamily="34" charset="0"/>
              <a:buChar char="•"/>
            </a:pPr>
            <a:endParaRPr lang="en-US" dirty="0">
              <a:solidFill>
                <a:srgbClr val="006ACC"/>
              </a:solidFill>
              <a:effectLst/>
            </a:endParaRPr>
          </a:p>
          <a:p>
            <a:pPr marL="171450" indent="-171450">
              <a:buFont typeface="Arial" panose="020B0604020202020204" pitchFamily="34" charset="0"/>
              <a:buChar char="•"/>
            </a:pPr>
            <a:r>
              <a:rPr lang="en-US" dirty="0">
                <a:solidFill>
                  <a:srgbClr val="006ACC"/>
                </a:solidFill>
                <a:effectLst/>
              </a:rPr>
              <a:t>Influence Tactics: Not completely effective and need to consider at least one inspirational appeal, consultation and rational appeal tactics.</a:t>
            </a:r>
          </a:p>
          <a:p>
            <a:pPr marL="171450" indent="-171450">
              <a:buFont typeface="Arial" panose="020B0604020202020204" pitchFamily="34" charset="0"/>
              <a:buChar char="•"/>
            </a:pPr>
            <a:endParaRPr lang="en-US" dirty="0">
              <a:solidFill>
                <a:srgbClr val="006ACC"/>
              </a:solidFill>
              <a:effectLst/>
            </a:endParaRPr>
          </a:p>
          <a:p>
            <a:pPr marL="171450" indent="-171450">
              <a:buFont typeface="Arial" panose="020B0604020202020204" pitchFamily="34" charset="0"/>
              <a:buChar char="•"/>
            </a:pPr>
            <a:r>
              <a:rPr lang="en-US" dirty="0">
                <a:solidFill>
                  <a:srgbClr val="006ACC"/>
                </a:solidFill>
                <a:effectLst/>
              </a:rPr>
              <a:t>Compensation Disparity: The highest-paid employees are the technology and the engineering staff. He needs to be more inclusive in their payment. The engineers are more dedicated to the job than low-income persons who handle delivery and handling.</a:t>
            </a:r>
          </a:p>
        </p:txBody>
      </p:sp>
      <p:sp>
        <p:nvSpPr>
          <p:cNvPr id="4" name="Slide Number Placeholder 3"/>
          <p:cNvSpPr>
            <a:spLocks noGrp="1"/>
          </p:cNvSpPr>
          <p:nvPr>
            <p:ph type="sldNum" sz="quarter" idx="5"/>
          </p:nvPr>
        </p:nvSpPr>
        <p:spPr/>
        <p:txBody>
          <a:bodyPr/>
          <a:lstStyle/>
          <a:p>
            <a:fld id="{5A27FCF5-88F3-9C43-8CCF-6104C3A00D85}" type="slidenum">
              <a:rPr lang="en-US" smtClean="0"/>
              <a:t>10</a:t>
            </a:fld>
            <a:endParaRPr lang="en-US"/>
          </a:p>
        </p:txBody>
      </p:sp>
    </p:spTree>
    <p:extLst>
      <p:ext uri="{BB962C8B-B14F-4D97-AF65-F5344CB8AC3E}">
        <p14:creationId xmlns:p14="http://schemas.microsoft.com/office/powerpoint/2010/main" val="1529011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7424E-5B7F-BBC3-7767-EE8E44EF2D51}"/>
              </a:ext>
            </a:extLst>
          </p:cNvPr>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endParaRPr lang="en-CA" dirty="0"/>
          </a:p>
        </p:txBody>
      </p:sp>
      <p:sp>
        <p:nvSpPr>
          <p:cNvPr id="3" name="Subtitle 2">
            <a:extLst>
              <a:ext uri="{FF2B5EF4-FFF2-40B4-BE49-F238E27FC236}">
                <a16:creationId xmlns:a16="http://schemas.microsoft.com/office/drawing/2014/main" id="{D4EF05E8-BC4A-5705-9DAB-9427A4BB30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lang="en-CA" dirty="0"/>
          </a:p>
        </p:txBody>
      </p:sp>
      <p:sp>
        <p:nvSpPr>
          <p:cNvPr id="4" name="Date Placeholder 3">
            <a:extLst>
              <a:ext uri="{FF2B5EF4-FFF2-40B4-BE49-F238E27FC236}">
                <a16:creationId xmlns:a16="http://schemas.microsoft.com/office/drawing/2014/main" id="{785F7272-C8AC-64F1-3C0E-0BE4B294CD1D}"/>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5" name="Footer Placeholder 4">
            <a:extLst>
              <a:ext uri="{FF2B5EF4-FFF2-40B4-BE49-F238E27FC236}">
                <a16:creationId xmlns:a16="http://schemas.microsoft.com/office/drawing/2014/main" id="{4A984EC7-C3C0-5016-D398-2BDBA34E699F}"/>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33923F-0C6C-F86D-C6CE-B96674E75A20}"/>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35985235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916D1-169B-293D-0CB7-F6EF6A7344B2}"/>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1060B2A0-4A36-D448-E878-508B90251C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14A0FB99-5B27-8AC6-995A-FC9653FC06DA}"/>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5" name="Footer Placeholder 4">
            <a:extLst>
              <a:ext uri="{FF2B5EF4-FFF2-40B4-BE49-F238E27FC236}">
                <a16:creationId xmlns:a16="http://schemas.microsoft.com/office/drawing/2014/main" id="{A64688CC-025E-FFD6-2466-5D355FCC12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ECA60A-4462-33BB-BA29-F14CC5D393D2}"/>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3087357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79572C6-744F-DAB6-322A-1D8680CF77A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1835D7D-7D8F-1186-D3B0-73B4B04EE81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D9F1E3C-221E-52E9-A7A5-61C9B56F2063}"/>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5" name="Footer Placeholder 4">
            <a:extLst>
              <a:ext uri="{FF2B5EF4-FFF2-40B4-BE49-F238E27FC236}">
                <a16:creationId xmlns:a16="http://schemas.microsoft.com/office/drawing/2014/main" id="{66ECF09D-88E4-3C10-8BCB-0F33C6D68D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0BE852-7762-0746-1F3B-C0DFBCF192EE}"/>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40739078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E4D642-7DEE-0743-98E7-6C8F05500D7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itle 10">
            <a:extLst>
              <a:ext uri="{FF2B5EF4-FFF2-40B4-BE49-F238E27FC236}">
                <a16:creationId xmlns:a16="http://schemas.microsoft.com/office/drawing/2014/main" id="{B0D9B670-EA04-FB9F-89F6-6CE7A0E8F173}"/>
              </a:ext>
            </a:extLst>
          </p:cNvPr>
          <p:cNvSpPr>
            <a:spLocks noGrp="1"/>
          </p:cNvSpPr>
          <p:nvPr>
            <p:ph type="title"/>
          </p:nvPr>
        </p:nvSpPr>
        <p:spPr/>
        <p:txBody>
          <a:bodyPr/>
          <a:lstStyle/>
          <a:p>
            <a:r>
              <a:rPr lang="en-US"/>
              <a:t>Click to edit Master title style</a:t>
            </a:r>
            <a:endParaRPr lang="en-CA"/>
          </a:p>
        </p:txBody>
      </p:sp>
      <p:sp>
        <p:nvSpPr>
          <p:cNvPr id="12" name="Date Placeholder 11">
            <a:extLst>
              <a:ext uri="{FF2B5EF4-FFF2-40B4-BE49-F238E27FC236}">
                <a16:creationId xmlns:a16="http://schemas.microsoft.com/office/drawing/2014/main" id="{5099235A-52C2-7588-8539-F1121FB352E5}"/>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13" name="Footer Placeholder 12">
            <a:extLst>
              <a:ext uri="{FF2B5EF4-FFF2-40B4-BE49-F238E27FC236}">
                <a16:creationId xmlns:a16="http://schemas.microsoft.com/office/drawing/2014/main" id="{DCC46264-DDEE-B385-4A7A-76A34176F502}"/>
              </a:ext>
            </a:extLst>
          </p:cNvPr>
          <p:cNvSpPr>
            <a:spLocks noGrp="1"/>
          </p:cNvSpPr>
          <p:nvPr>
            <p:ph type="ftr" sz="quarter" idx="11"/>
          </p:nvPr>
        </p:nvSpPr>
        <p:spPr/>
        <p:txBody>
          <a:bodyPr/>
          <a:lstStyle/>
          <a:p>
            <a:endParaRPr lang="en-US" b="1"/>
          </a:p>
          <a:p>
            <a:pPr algn="l"/>
            <a:r>
              <a:rPr lang="en-US" sz="1000" b="1"/>
              <a:t>Disclaimer</a:t>
            </a:r>
            <a:r>
              <a:rPr lang="en-US" sz="1000"/>
              <a:t>: The Wells Fargo logos used in these slides are only for educational purposes. CIU is not affiliated with Wells Fargo in any way. </a:t>
            </a:r>
          </a:p>
          <a:p>
            <a:endParaRPr lang="en-US" dirty="0"/>
          </a:p>
        </p:txBody>
      </p:sp>
      <p:sp>
        <p:nvSpPr>
          <p:cNvPr id="14" name="Slide Number Placeholder 13">
            <a:extLst>
              <a:ext uri="{FF2B5EF4-FFF2-40B4-BE49-F238E27FC236}">
                <a16:creationId xmlns:a16="http://schemas.microsoft.com/office/drawing/2014/main" id="{C2E35865-9B6B-B56A-EE6C-6CDBBB7785F3}"/>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31563297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AF9D94-DC11-D7AB-B703-2E6DA684EFFF}"/>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5C14D66-234C-83E5-111C-9BC17DB9629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BC4B4FFF-8432-07CC-D227-2893F061CC90}"/>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5" name="Footer Placeholder 4">
            <a:extLst>
              <a:ext uri="{FF2B5EF4-FFF2-40B4-BE49-F238E27FC236}">
                <a16:creationId xmlns:a16="http://schemas.microsoft.com/office/drawing/2014/main" id="{73DE8006-2D43-1190-B23A-D5B04D46FC8A}"/>
              </a:ext>
            </a:extLst>
          </p:cNvPr>
          <p:cNvSpPr>
            <a:spLocks noGrp="1"/>
          </p:cNvSpPr>
          <p:nvPr>
            <p:ph type="ftr" sz="quarter" idx="11"/>
          </p:nvPr>
        </p:nvSpPr>
        <p:spPr/>
        <p:txBody>
          <a:bodyPr/>
          <a:lstStyle/>
          <a:p>
            <a:endParaRPr lang="en-US" b="1"/>
          </a:p>
          <a:p>
            <a:pPr algn="l"/>
            <a:r>
              <a:rPr lang="en-US" sz="1000" b="1"/>
              <a:t>Disclaimer</a:t>
            </a:r>
            <a:r>
              <a:rPr lang="en-US" sz="1000"/>
              <a:t>: The Wells Fargo logos used in these slides are only for educational purposes. CIU is not affiliated with Wells Fargo in any way. </a:t>
            </a:r>
          </a:p>
          <a:p>
            <a:endParaRPr lang="en-US" dirty="0"/>
          </a:p>
        </p:txBody>
      </p:sp>
      <p:sp>
        <p:nvSpPr>
          <p:cNvPr id="6" name="Slide Number Placeholder 5">
            <a:extLst>
              <a:ext uri="{FF2B5EF4-FFF2-40B4-BE49-F238E27FC236}">
                <a16:creationId xmlns:a16="http://schemas.microsoft.com/office/drawing/2014/main" id="{1AB7EEF7-D9D1-4744-7BB2-772694B8D9D3}"/>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764558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28A3A-4D18-24CF-7856-0DE239EB720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374101E7-EB25-D157-5F6B-3AC362AE30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22E5137-22B5-07B2-D906-98F938C5B3F8}"/>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5" name="Footer Placeholder 4">
            <a:extLst>
              <a:ext uri="{FF2B5EF4-FFF2-40B4-BE49-F238E27FC236}">
                <a16:creationId xmlns:a16="http://schemas.microsoft.com/office/drawing/2014/main" id="{6769BCAD-2BF8-2A56-570E-C32A89220A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FCF87DB-087B-D1DB-A3E0-C8D8B5A10622}"/>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17376406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4AEA5-FBF6-8DD0-B5C9-DB28E0577EC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3C53EFBC-4C33-FD36-555B-EFC54873A9B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DD8027DE-24B2-08BD-3F1E-0F3C0DE63B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30B6E8D4-634C-B443-01A6-474E900515EF}"/>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6" name="Footer Placeholder 5">
            <a:extLst>
              <a:ext uri="{FF2B5EF4-FFF2-40B4-BE49-F238E27FC236}">
                <a16:creationId xmlns:a16="http://schemas.microsoft.com/office/drawing/2014/main" id="{26FFB41E-C9AE-90B3-6404-8143E33ECB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EEF7BD-4E17-154F-F68E-5D691F5F9414}"/>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32191157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B996D-DAE4-226D-30B3-BB05CAC677D8}"/>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7DDE6E4F-588E-9706-E5CF-6F0A84D765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54365D-1FF5-EDED-FE09-6C8CEF6E3E7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0B96743D-E79A-4046-C556-7D6C7C1866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1180D64-EE79-CD06-9938-988B3ABDACD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15F91AE5-55D5-F1BB-2D75-4B4C91F3198F}"/>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8" name="Footer Placeholder 7">
            <a:extLst>
              <a:ext uri="{FF2B5EF4-FFF2-40B4-BE49-F238E27FC236}">
                <a16:creationId xmlns:a16="http://schemas.microsoft.com/office/drawing/2014/main" id="{49711333-25C9-1EEA-B5AA-74A54C6A23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933E336-99BC-A680-E120-3D150596D06E}"/>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2311673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652E5-1537-612D-4020-FBFC1380A344}"/>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60D692DF-C4E5-537F-EB86-07D7890523F2}"/>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4" name="Footer Placeholder 3">
            <a:extLst>
              <a:ext uri="{FF2B5EF4-FFF2-40B4-BE49-F238E27FC236}">
                <a16:creationId xmlns:a16="http://schemas.microsoft.com/office/drawing/2014/main" id="{4DC76B10-7734-61B9-CE7D-C9EA5AAD821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CA32236-0461-8806-D8C3-E28D23602583}"/>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18678413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389F1C8-9D92-66CB-C6FA-362C49C51806}"/>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3" name="Footer Placeholder 2">
            <a:extLst>
              <a:ext uri="{FF2B5EF4-FFF2-40B4-BE49-F238E27FC236}">
                <a16:creationId xmlns:a16="http://schemas.microsoft.com/office/drawing/2014/main" id="{2D1F926C-DCE7-1430-68DF-5334F8A3F22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7722144-171A-569B-BF5D-C41C3FD10758}"/>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3340462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DFFFD-20FC-D38B-5F08-9AF4D260D6B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EBB00901-6B3C-E3D3-B732-0CCF3BB956E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F35DD4C3-0936-DB36-513B-19EAB4A47F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AE4935-6C98-38A2-C746-CC26DC1BD27E}"/>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6" name="Footer Placeholder 5">
            <a:extLst>
              <a:ext uri="{FF2B5EF4-FFF2-40B4-BE49-F238E27FC236}">
                <a16:creationId xmlns:a16="http://schemas.microsoft.com/office/drawing/2014/main" id="{2207324D-BFA4-361D-4DD9-7B6B0B9B87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AB8FC9-AD94-D4DE-A0DB-1C98CB538993}"/>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13500692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FA0A5-2C12-F882-6435-2BECDB02DA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054922E0-8C94-65BB-CAE3-CDF27870B3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741DDCAB-79DF-EF9A-F2AB-912FE6DEBA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418ED7-1248-EC82-3169-B24B89183C2E}"/>
              </a:ext>
            </a:extLst>
          </p:cNvPr>
          <p:cNvSpPr>
            <a:spLocks noGrp="1"/>
          </p:cNvSpPr>
          <p:nvPr>
            <p:ph type="dt" sz="half" idx="10"/>
          </p:nvPr>
        </p:nvSpPr>
        <p:spPr/>
        <p:txBody>
          <a:bodyPr/>
          <a:lstStyle/>
          <a:p>
            <a:fld id="{A7992D8A-691A-824A-B461-78AB0279782D}" type="datetimeFigureOut">
              <a:rPr lang="en-US" smtClean="0"/>
              <a:t>12/18/2022</a:t>
            </a:fld>
            <a:endParaRPr lang="en-US"/>
          </a:p>
        </p:txBody>
      </p:sp>
      <p:sp>
        <p:nvSpPr>
          <p:cNvPr id="6" name="Footer Placeholder 5">
            <a:extLst>
              <a:ext uri="{FF2B5EF4-FFF2-40B4-BE49-F238E27FC236}">
                <a16:creationId xmlns:a16="http://schemas.microsoft.com/office/drawing/2014/main" id="{C7623CEF-A90F-136C-A9B0-3585BB63EE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387801-EE2D-5A30-380F-65601430A066}"/>
              </a:ext>
            </a:extLst>
          </p:cNvPr>
          <p:cNvSpPr>
            <a:spLocks noGrp="1"/>
          </p:cNvSpPr>
          <p:nvPr>
            <p:ph type="sldNum" sz="quarter" idx="12"/>
          </p:nvPr>
        </p:nvSpPr>
        <p:spPr/>
        <p:txBody>
          <a:bodyPr/>
          <a:lstStyle/>
          <a:p>
            <a:fld id="{BA0420FF-E5B6-6E40-B042-B5CA0D8A2F91}" type="slidenum">
              <a:rPr lang="en-US" smtClean="0"/>
              <a:t>‹#›</a:t>
            </a:fld>
            <a:endParaRPr lang="en-US"/>
          </a:p>
        </p:txBody>
      </p:sp>
    </p:spTree>
    <p:extLst>
      <p:ext uri="{BB962C8B-B14F-4D97-AF65-F5344CB8AC3E}">
        <p14:creationId xmlns:p14="http://schemas.microsoft.com/office/powerpoint/2010/main" val="36610826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1208D7-D1D1-7863-C4FD-B89ED575D98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5C3D9ADA-87C4-E82D-5FBF-83C10497B10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AC43300-1505-BE89-5B3A-6C581BABFC8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992D8A-691A-824A-B461-78AB0279782D}" type="datetimeFigureOut">
              <a:rPr lang="en-US" smtClean="0"/>
              <a:t>12/18/2022</a:t>
            </a:fld>
            <a:endParaRPr lang="en-US"/>
          </a:p>
        </p:txBody>
      </p:sp>
      <p:sp>
        <p:nvSpPr>
          <p:cNvPr id="5" name="Footer Placeholder 4">
            <a:extLst>
              <a:ext uri="{FF2B5EF4-FFF2-40B4-BE49-F238E27FC236}">
                <a16:creationId xmlns:a16="http://schemas.microsoft.com/office/drawing/2014/main" id="{BB0B86E2-E2CD-5589-AE71-66EEF01EC5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b="1"/>
          </a:p>
          <a:p>
            <a:pPr algn="l"/>
            <a:r>
              <a:rPr lang="en-US" sz="1000" b="1"/>
              <a:t>Disclaimer</a:t>
            </a:r>
            <a:r>
              <a:rPr lang="en-US" sz="1000"/>
              <a:t>: The Wells Fargo logos used in these slides are only for educational purposes. CIU is not affiliated with Wells Fargo in any way. </a:t>
            </a:r>
          </a:p>
          <a:p>
            <a:endParaRPr lang="en-US" dirty="0"/>
          </a:p>
        </p:txBody>
      </p:sp>
      <p:sp>
        <p:nvSpPr>
          <p:cNvPr id="6" name="Slide Number Placeholder 5">
            <a:extLst>
              <a:ext uri="{FF2B5EF4-FFF2-40B4-BE49-F238E27FC236}">
                <a16:creationId xmlns:a16="http://schemas.microsoft.com/office/drawing/2014/main" id="{5F2DB3B2-8BD7-9759-2368-E38300D4C0E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0420FF-E5B6-6E40-B042-B5CA0D8A2F91}" type="slidenum">
              <a:rPr lang="en-US" smtClean="0"/>
              <a:t>‹#›</a:t>
            </a:fld>
            <a:endParaRPr lang="en-US"/>
          </a:p>
        </p:txBody>
      </p:sp>
      <p:pic>
        <p:nvPicPr>
          <p:cNvPr id="1026" name="Picture 2">
            <a:extLst>
              <a:ext uri="{FF2B5EF4-FFF2-40B4-BE49-F238E27FC236}">
                <a16:creationId xmlns:a16="http://schemas.microsoft.com/office/drawing/2014/main" id="{2C51F190-E227-0440-EDDC-9C99EC0F6C7E}"/>
              </a:ext>
            </a:extLst>
          </p:cNvPr>
          <p:cNvPicPr>
            <a:picLocks noChangeAspect="1" noChangeArrowheads="1"/>
          </p:cNvPicPr>
          <p:nvPr userDrawn="1"/>
        </p:nvPicPr>
        <p:blipFill>
          <a:blip r:embed="rId14"/>
          <a:srcRect/>
          <a:stretch/>
        </p:blipFill>
        <p:spPr bwMode="auto">
          <a:xfrm>
            <a:off x="11223321" y="47338"/>
            <a:ext cx="880996" cy="386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8801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5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25BBA-792F-F247-B561-065D8A68748E}"/>
              </a:ext>
            </a:extLst>
          </p:cNvPr>
          <p:cNvSpPr>
            <a:spLocks noGrp="1"/>
          </p:cNvSpPr>
          <p:nvPr>
            <p:ph type="ctrTitle"/>
          </p:nvPr>
        </p:nvSpPr>
        <p:spPr>
          <a:xfrm>
            <a:off x="1587062" y="286791"/>
            <a:ext cx="9144000" cy="2387600"/>
          </a:xfrm>
        </p:spPr>
        <p:txBody>
          <a:bodyPr/>
          <a:lstStyle/>
          <a:p>
            <a:r>
              <a:rPr lang="en-US" dirty="0"/>
              <a:t>Week 6’s Final Project</a:t>
            </a:r>
          </a:p>
        </p:txBody>
      </p:sp>
      <p:sp>
        <p:nvSpPr>
          <p:cNvPr id="3" name="Subtitle 2">
            <a:extLst>
              <a:ext uri="{FF2B5EF4-FFF2-40B4-BE49-F238E27FC236}">
                <a16:creationId xmlns:a16="http://schemas.microsoft.com/office/drawing/2014/main" id="{F2D8DB4A-71CF-7046-AE14-CF501DE3AAEA}"/>
              </a:ext>
            </a:extLst>
          </p:cNvPr>
          <p:cNvSpPr>
            <a:spLocks noGrp="1"/>
          </p:cNvSpPr>
          <p:nvPr>
            <p:ph type="subTitle" idx="1"/>
          </p:nvPr>
        </p:nvSpPr>
        <p:spPr>
          <a:xfrm>
            <a:off x="1524000" y="3602037"/>
            <a:ext cx="9144000" cy="2133599"/>
          </a:xfrm>
        </p:spPr>
        <p:txBody>
          <a:bodyPr>
            <a:normAutofit lnSpcReduction="10000"/>
          </a:bodyPr>
          <a:lstStyle/>
          <a:p>
            <a:r>
              <a:rPr lang="en-US" dirty="0"/>
              <a:t>Adewale Adetule</a:t>
            </a:r>
          </a:p>
          <a:p>
            <a:r>
              <a:rPr lang="en-US" dirty="0"/>
              <a:t>California Intercontinental University</a:t>
            </a:r>
          </a:p>
          <a:p>
            <a:r>
              <a:rPr lang="en-US" dirty="0"/>
              <a:t>MGT 542-Leadership Development In Organization</a:t>
            </a:r>
          </a:p>
          <a:p>
            <a:r>
              <a:rPr lang="en-US" dirty="0"/>
              <a:t>Dr. Archana Joshi</a:t>
            </a:r>
          </a:p>
          <a:p>
            <a:r>
              <a:rPr lang="en-US" dirty="0"/>
              <a:t>December 18th, 2022, 11:59 PST</a:t>
            </a:r>
          </a:p>
        </p:txBody>
      </p:sp>
    </p:spTree>
    <p:extLst>
      <p:ext uri="{BB962C8B-B14F-4D97-AF65-F5344CB8AC3E}">
        <p14:creationId xmlns:p14="http://schemas.microsoft.com/office/powerpoint/2010/main" val="3672577299"/>
      </p:ext>
    </p:extLst>
  </p:cSld>
  <p:clrMapOvr>
    <a:masterClrMapping/>
  </p:clrMapOvr>
  <mc:AlternateContent xmlns:mc="http://schemas.openxmlformats.org/markup-compatibility/2006" xmlns:p14="http://schemas.microsoft.com/office/powerpoint/2010/main">
    <mc:Choice Requires="p14">
      <p:transition spd="slow" p14:dur="2000" advTm="20046"/>
    </mc:Choice>
    <mc:Fallback xmlns="">
      <p:transition spd="slow" advTm="20046"/>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D1F7-3AC2-6348-A5B9-2756A4477D89}"/>
              </a:ext>
            </a:extLst>
          </p:cNvPr>
          <p:cNvSpPr>
            <a:spLocks noGrp="1"/>
          </p:cNvSpPr>
          <p:nvPr>
            <p:ph type="title"/>
          </p:nvPr>
        </p:nvSpPr>
        <p:spPr>
          <a:xfrm>
            <a:off x="838200" y="1465545"/>
            <a:ext cx="10515600" cy="613450"/>
          </a:xfrm>
        </p:spPr>
        <p:txBody>
          <a:bodyPr>
            <a:normAutofit fontScale="90000"/>
          </a:bodyPr>
          <a:lstStyle/>
          <a:p>
            <a:r>
              <a:rPr lang="en-US" dirty="0"/>
              <a:t>Jeff Bezos: Recommendations</a:t>
            </a:r>
          </a:p>
        </p:txBody>
      </p:sp>
      <p:sp>
        <p:nvSpPr>
          <p:cNvPr id="3" name="Content Placeholder 2">
            <a:extLst>
              <a:ext uri="{FF2B5EF4-FFF2-40B4-BE49-F238E27FC236}">
                <a16:creationId xmlns:a16="http://schemas.microsoft.com/office/drawing/2014/main" id="{AECC3499-C99F-7D49-866D-6B0244B66BAE}"/>
              </a:ext>
            </a:extLst>
          </p:cNvPr>
          <p:cNvSpPr>
            <a:spLocks noGrp="1"/>
          </p:cNvSpPr>
          <p:nvPr>
            <p:ph idx="1"/>
          </p:nvPr>
        </p:nvSpPr>
        <p:spPr>
          <a:xfrm>
            <a:off x="838200" y="2404997"/>
            <a:ext cx="10515600" cy="3771966"/>
          </a:xfrm>
        </p:spPr>
        <p:txBody>
          <a:bodyPr/>
          <a:lstStyle/>
          <a:p>
            <a:pPr marL="0" indent="0">
              <a:buNone/>
            </a:pPr>
            <a:endParaRPr lang="en-US" dirty="0"/>
          </a:p>
          <a:p>
            <a:pPr marL="0" indent="0">
              <a:buNone/>
            </a:pPr>
            <a:endParaRPr lang="en-US" dirty="0"/>
          </a:p>
          <a:p>
            <a:r>
              <a:rPr lang="en-US" dirty="0"/>
              <a:t>Lack of Workforce diversity</a:t>
            </a:r>
          </a:p>
          <a:p>
            <a:r>
              <a:rPr lang="en-US" dirty="0"/>
              <a:t>Influence Tactics</a:t>
            </a:r>
          </a:p>
          <a:p>
            <a:r>
              <a:rPr lang="en-US" dirty="0"/>
              <a:t>Compensation Disparity </a:t>
            </a:r>
          </a:p>
          <a:p>
            <a:pPr marL="0" indent="0">
              <a:buNone/>
            </a:pPr>
            <a:endParaRPr lang="en-US" dirty="0"/>
          </a:p>
          <a:p>
            <a:pPr marL="0" indent="0">
              <a:buNone/>
            </a:pPr>
            <a:endParaRPr lang="en-US" dirty="0"/>
          </a:p>
          <a:p>
            <a:endParaRPr lang="en-US" dirty="0"/>
          </a:p>
        </p:txBody>
      </p:sp>
      <p:pic>
        <p:nvPicPr>
          <p:cNvPr id="5" name="Picture 4">
            <a:extLst>
              <a:ext uri="{FF2B5EF4-FFF2-40B4-BE49-F238E27FC236}">
                <a16:creationId xmlns:a16="http://schemas.microsoft.com/office/drawing/2014/main" id="{BE29FC4B-8FB8-1DB0-BA11-A31ACF396B9D}"/>
              </a:ext>
            </a:extLst>
          </p:cNvPr>
          <p:cNvPicPr>
            <a:picLocks noChangeAspect="1"/>
          </p:cNvPicPr>
          <p:nvPr/>
        </p:nvPicPr>
        <p:blipFill>
          <a:blip r:embed="rId3"/>
          <a:stretch>
            <a:fillRect/>
          </a:stretch>
        </p:blipFill>
        <p:spPr>
          <a:xfrm>
            <a:off x="6359949" y="3268577"/>
            <a:ext cx="4800847" cy="2044805"/>
          </a:xfrm>
          <a:prstGeom prst="rect">
            <a:avLst/>
          </a:prstGeom>
        </p:spPr>
      </p:pic>
    </p:spTree>
    <p:extLst>
      <p:ext uri="{BB962C8B-B14F-4D97-AF65-F5344CB8AC3E}">
        <p14:creationId xmlns:p14="http://schemas.microsoft.com/office/powerpoint/2010/main" val="3715244449"/>
      </p:ext>
    </p:extLst>
  </p:cSld>
  <p:clrMapOvr>
    <a:masterClrMapping/>
  </p:clrMapOvr>
  <mc:AlternateContent xmlns:mc="http://schemas.openxmlformats.org/markup-compatibility/2006" xmlns:p14="http://schemas.microsoft.com/office/powerpoint/2010/main">
    <mc:Choice Requires="p14">
      <p:transition spd="slow" p14:dur="2000" advTm="53369"/>
    </mc:Choice>
    <mc:Fallback xmlns="">
      <p:transition spd="slow" advTm="53369"/>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a:extLst>
              <a:ext uri="{FF2B5EF4-FFF2-40B4-BE49-F238E27FC236}">
                <a16:creationId xmlns:a16="http://schemas.microsoft.com/office/drawing/2014/main" id="{5B05889C-9864-A954-93ED-0BE4BE25B7E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087822" y="1497724"/>
            <a:ext cx="9548354" cy="34948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2451868"/>
      </p:ext>
    </p:extLst>
  </p:cSld>
  <p:clrMapOvr>
    <a:masterClrMapping/>
  </p:clrMapOvr>
  <mc:AlternateContent xmlns:mc="http://schemas.openxmlformats.org/markup-compatibility/2006" xmlns:p14="http://schemas.microsoft.com/office/powerpoint/2010/main">
    <mc:Choice Requires="p14">
      <p:transition spd="slow" p14:dur="2000" advTm="16717"/>
    </mc:Choice>
    <mc:Fallback xmlns="">
      <p:transition spd="slow" advTm="16717"/>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D1F7-3AC2-6348-A5B9-2756A4477D89}"/>
              </a:ext>
            </a:extLst>
          </p:cNvPr>
          <p:cNvSpPr>
            <a:spLocks noGrp="1"/>
          </p:cNvSpPr>
          <p:nvPr>
            <p:ph type="title"/>
          </p:nvPr>
        </p:nvSpPr>
        <p:spPr>
          <a:xfrm>
            <a:off x="838200" y="1465545"/>
            <a:ext cx="10515600" cy="613450"/>
          </a:xfrm>
        </p:spPr>
        <p:txBody>
          <a:bodyPr>
            <a:normAutofit fontScale="90000"/>
          </a:bodyPr>
          <a:lstStyle/>
          <a:p>
            <a:r>
              <a:rPr lang="en-US" dirty="0"/>
              <a:t>References</a:t>
            </a:r>
          </a:p>
        </p:txBody>
      </p:sp>
      <p:sp>
        <p:nvSpPr>
          <p:cNvPr id="3" name="Content Placeholder 2">
            <a:extLst>
              <a:ext uri="{FF2B5EF4-FFF2-40B4-BE49-F238E27FC236}">
                <a16:creationId xmlns:a16="http://schemas.microsoft.com/office/drawing/2014/main" id="{AECC3499-C99F-7D49-866D-6B0244B66BAE}"/>
              </a:ext>
            </a:extLst>
          </p:cNvPr>
          <p:cNvSpPr>
            <a:spLocks noGrp="1"/>
          </p:cNvSpPr>
          <p:nvPr>
            <p:ph idx="1"/>
          </p:nvPr>
        </p:nvSpPr>
        <p:spPr>
          <a:xfrm>
            <a:off x="838200" y="2404997"/>
            <a:ext cx="10515600" cy="3771966"/>
          </a:xfrm>
        </p:spPr>
        <p:txBody>
          <a:bodyPr>
            <a:normAutofit/>
          </a:bodyPr>
          <a:lstStyle/>
          <a:p>
            <a:r>
              <a:rPr lang="en-US" dirty="0" err="1"/>
              <a:t>DuBrin</a:t>
            </a:r>
            <a:r>
              <a:rPr lang="en-US" dirty="0"/>
              <a:t>, A. J. (2015). Leadership: Research Findings, Practice, and Skills (8th ed.). Cengage Learning US. https://online.vitalsource.com/books/9781305465084</a:t>
            </a:r>
          </a:p>
          <a:p>
            <a:r>
              <a:rPr lang="en-US" dirty="0"/>
              <a:t>Matthews, B.L., Harbin, J., Daigle, J., 2018. The New York Times Versus Amazon: Is Jeff Bezos’ head still in the clouds? J. Organ. Psychol. 18.</a:t>
            </a:r>
          </a:p>
          <a:p>
            <a:r>
              <a:rPr lang="en-US" dirty="0"/>
              <a:t>Newark, D., 2018. Leadership and the logic of absurdity. Acad. Manage. Rev. 43, 198–216.</a:t>
            </a:r>
          </a:p>
        </p:txBody>
      </p:sp>
    </p:spTree>
    <p:extLst>
      <p:ext uri="{BB962C8B-B14F-4D97-AF65-F5344CB8AC3E}">
        <p14:creationId xmlns:p14="http://schemas.microsoft.com/office/powerpoint/2010/main" val="649340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D0AB8-7BAB-3967-9DDF-E9547B279BEE}"/>
              </a:ext>
            </a:extLst>
          </p:cNvPr>
          <p:cNvSpPr>
            <a:spLocks noGrp="1"/>
          </p:cNvSpPr>
          <p:nvPr>
            <p:ph type="title"/>
          </p:nvPr>
        </p:nvSpPr>
        <p:spPr>
          <a:xfrm>
            <a:off x="838199" y="599090"/>
            <a:ext cx="10867697" cy="5344510"/>
          </a:xfrm>
        </p:spPr>
        <p:txBody>
          <a:bodyPr/>
          <a:lstStyle/>
          <a:p>
            <a:pPr algn="ctr"/>
            <a:r>
              <a:rPr lang="en-US" dirty="0"/>
              <a:t>Jeff Bezos: The Transformation Leader</a:t>
            </a:r>
            <a:endParaRPr lang="en-CA" dirty="0"/>
          </a:p>
        </p:txBody>
      </p:sp>
    </p:spTree>
    <p:extLst>
      <p:ext uri="{BB962C8B-B14F-4D97-AF65-F5344CB8AC3E}">
        <p14:creationId xmlns:p14="http://schemas.microsoft.com/office/powerpoint/2010/main" val="1271852457"/>
      </p:ext>
    </p:extLst>
  </p:cSld>
  <p:clrMapOvr>
    <a:masterClrMapping/>
  </p:clrMapOvr>
  <mc:AlternateContent xmlns:mc="http://schemas.openxmlformats.org/markup-compatibility/2006" xmlns:p14="http://schemas.microsoft.com/office/powerpoint/2010/main">
    <mc:Choice Requires="p14">
      <p:transition spd="slow" p14:dur="2000" advTm="14568"/>
    </mc:Choice>
    <mc:Fallback xmlns="">
      <p:transition spd="slow" advTm="14568"/>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D1F7-3AC2-6348-A5B9-2756A4477D89}"/>
              </a:ext>
            </a:extLst>
          </p:cNvPr>
          <p:cNvSpPr>
            <a:spLocks noGrp="1"/>
          </p:cNvSpPr>
          <p:nvPr>
            <p:ph type="title"/>
          </p:nvPr>
        </p:nvSpPr>
        <p:spPr>
          <a:xfrm>
            <a:off x="312086" y="856999"/>
            <a:ext cx="10515600" cy="1070265"/>
          </a:xfrm>
        </p:spPr>
        <p:txBody>
          <a:bodyPr>
            <a:normAutofit/>
          </a:bodyPr>
          <a:lstStyle/>
          <a:p>
            <a:r>
              <a:rPr lang="en-US" dirty="0"/>
              <a:t>Jeff Bezos: The Person</a:t>
            </a:r>
          </a:p>
        </p:txBody>
      </p:sp>
      <p:sp>
        <p:nvSpPr>
          <p:cNvPr id="3" name="Content Placeholder 2">
            <a:extLst>
              <a:ext uri="{FF2B5EF4-FFF2-40B4-BE49-F238E27FC236}">
                <a16:creationId xmlns:a16="http://schemas.microsoft.com/office/drawing/2014/main" id="{AECC3499-C99F-7D49-866D-6B0244B66BAE}"/>
              </a:ext>
            </a:extLst>
          </p:cNvPr>
          <p:cNvSpPr>
            <a:spLocks noGrp="1"/>
          </p:cNvSpPr>
          <p:nvPr>
            <p:ph idx="1"/>
          </p:nvPr>
        </p:nvSpPr>
        <p:spPr>
          <a:xfrm>
            <a:off x="241141" y="2337846"/>
            <a:ext cx="10515600" cy="3952595"/>
          </a:xfrm>
        </p:spPr>
        <p:txBody>
          <a:bodyPr>
            <a:normAutofit/>
          </a:bodyPr>
          <a:lstStyle/>
          <a:p>
            <a:r>
              <a:rPr lang="en-US" dirty="0"/>
              <a:t>Born in 1964.</a:t>
            </a:r>
          </a:p>
          <a:p>
            <a:r>
              <a:rPr lang="en-US" dirty="0"/>
              <a:t>Started his company from his garage.</a:t>
            </a:r>
          </a:p>
          <a:p>
            <a:r>
              <a:rPr lang="en-US" dirty="0"/>
              <a:t>Founded Amazon.com in 1994</a:t>
            </a:r>
          </a:p>
          <a:p>
            <a:r>
              <a:rPr lang="en-US" dirty="0"/>
              <a:t>Pioneered and Revolutionized E-commerce</a:t>
            </a:r>
          </a:p>
          <a:p>
            <a:r>
              <a:rPr lang="en-US" dirty="0"/>
              <a:t>Amazon.com is the largest retailer on the internet.</a:t>
            </a:r>
          </a:p>
        </p:txBody>
      </p:sp>
      <p:pic>
        <p:nvPicPr>
          <p:cNvPr id="5" name="Picture 4">
            <a:extLst>
              <a:ext uri="{FF2B5EF4-FFF2-40B4-BE49-F238E27FC236}">
                <a16:creationId xmlns:a16="http://schemas.microsoft.com/office/drawing/2014/main" id="{3896EF95-ADD9-3188-26E1-C0E31A9FA5FF}"/>
              </a:ext>
            </a:extLst>
          </p:cNvPr>
          <p:cNvPicPr>
            <a:picLocks noChangeAspect="1"/>
          </p:cNvPicPr>
          <p:nvPr/>
        </p:nvPicPr>
        <p:blipFill>
          <a:blip r:embed="rId3"/>
          <a:stretch>
            <a:fillRect/>
          </a:stretch>
        </p:blipFill>
        <p:spPr>
          <a:xfrm>
            <a:off x="7748751" y="2635226"/>
            <a:ext cx="3710150" cy="1587547"/>
          </a:xfrm>
          <a:prstGeom prst="rect">
            <a:avLst/>
          </a:prstGeom>
        </p:spPr>
      </p:pic>
    </p:spTree>
    <p:extLst>
      <p:ext uri="{BB962C8B-B14F-4D97-AF65-F5344CB8AC3E}">
        <p14:creationId xmlns:p14="http://schemas.microsoft.com/office/powerpoint/2010/main" val="1449126423"/>
      </p:ext>
    </p:extLst>
  </p:cSld>
  <p:clrMapOvr>
    <a:masterClrMapping/>
  </p:clrMapOvr>
  <mc:AlternateContent xmlns:mc="http://schemas.openxmlformats.org/markup-compatibility/2006" xmlns:p14="http://schemas.microsoft.com/office/powerpoint/2010/main">
    <mc:Choice Requires="p14">
      <p:transition spd="slow" p14:dur="2000" advTm="53508"/>
    </mc:Choice>
    <mc:Fallback xmlns="">
      <p:transition spd="slow" advTm="53508"/>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D1F7-3AC2-6348-A5B9-2756A4477D89}"/>
              </a:ext>
            </a:extLst>
          </p:cNvPr>
          <p:cNvSpPr>
            <a:spLocks noGrp="1"/>
          </p:cNvSpPr>
          <p:nvPr>
            <p:ph type="title"/>
          </p:nvPr>
        </p:nvSpPr>
        <p:spPr>
          <a:xfrm>
            <a:off x="838200" y="1100764"/>
            <a:ext cx="10515600" cy="613450"/>
          </a:xfrm>
        </p:spPr>
        <p:txBody>
          <a:bodyPr>
            <a:normAutofit fontScale="90000"/>
          </a:bodyPr>
          <a:lstStyle/>
          <a:p>
            <a:r>
              <a:rPr lang="en-US" dirty="0"/>
              <a:t>Jeff Bezos: The Leader</a:t>
            </a:r>
          </a:p>
        </p:txBody>
      </p:sp>
      <p:sp>
        <p:nvSpPr>
          <p:cNvPr id="3" name="Content Placeholder 2">
            <a:extLst>
              <a:ext uri="{FF2B5EF4-FFF2-40B4-BE49-F238E27FC236}">
                <a16:creationId xmlns:a16="http://schemas.microsoft.com/office/drawing/2014/main" id="{AECC3499-C99F-7D49-866D-6B0244B66BAE}"/>
              </a:ext>
            </a:extLst>
          </p:cNvPr>
          <p:cNvSpPr>
            <a:spLocks noGrp="1"/>
          </p:cNvSpPr>
          <p:nvPr>
            <p:ph idx="1"/>
          </p:nvPr>
        </p:nvSpPr>
        <p:spPr>
          <a:xfrm>
            <a:off x="838200" y="2404997"/>
            <a:ext cx="10515600" cy="3771966"/>
          </a:xfrm>
        </p:spPr>
        <p:txBody>
          <a:bodyPr>
            <a:normAutofit/>
          </a:bodyPr>
          <a:lstStyle/>
          <a:p>
            <a:r>
              <a:rPr lang="en-US" dirty="0"/>
              <a:t>A beacon of modern leadership</a:t>
            </a:r>
          </a:p>
          <a:p>
            <a:r>
              <a:rPr lang="en-US" dirty="0"/>
              <a:t>Has a clear Vision of Better Customer Service</a:t>
            </a:r>
          </a:p>
          <a:p>
            <a:r>
              <a:rPr lang="en-US" dirty="0"/>
              <a:t>An innovative entrepreneur</a:t>
            </a:r>
          </a:p>
          <a:p>
            <a:r>
              <a:rPr lang="en-US" dirty="0"/>
              <a:t>Media proprietor</a:t>
            </a:r>
          </a:p>
          <a:p>
            <a:r>
              <a:rPr lang="en-US" dirty="0"/>
              <a:t>Space traveler</a:t>
            </a:r>
          </a:p>
          <a:p>
            <a:r>
              <a:rPr lang="en-US" dirty="0"/>
              <a:t>Inspirational</a:t>
            </a:r>
          </a:p>
        </p:txBody>
      </p:sp>
      <p:pic>
        <p:nvPicPr>
          <p:cNvPr id="5" name="Picture 4">
            <a:extLst>
              <a:ext uri="{FF2B5EF4-FFF2-40B4-BE49-F238E27FC236}">
                <a16:creationId xmlns:a16="http://schemas.microsoft.com/office/drawing/2014/main" id="{672453A8-5EF2-6A3C-97F5-EE2B0A4DFE6B}"/>
              </a:ext>
            </a:extLst>
          </p:cNvPr>
          <p:cNvPicPr>
            <a:picLocks noChangeAspect="1"/>
          </p:cNvPicPr>
          <p:nvPr/>
        </p:nvPicPr>
        <p:blipFill>
          <a:blip r:embed="rId3"/>
          <a:stretch>
            <a:fillRect/>
          </a:stretch>
        </p:blipFill>
        <p:spPr>
          <a:xfrm>
            <a:off x="8693646" y="1023430"/>
            <a:ext cx="1962251" cy="4369025"/>
          </a:xfrm>
          <a:prstGeom prst="rect">
            <a:avLst/>
          </a:prstGeom>
        </p:spPr>
      </p:pic>
    </p:spTree>
    <p:extLst>
      <p:ext uri="{BB962C8B-B14F-4D97-AF65-F5344CB8AC3E}">
        <p14:creationId xmlns:p14="http://schemas.microsoft.com/office/powerpoint/2010/main" val="2796105967"/>
      </p:ext>
    </p:extLst>
  </p:cSld>
  <p:clrMapOvr>
    <a:masterClrMapping/>
  </p:clrMapOvr>
  <mc:AlternateContent xmlns:mc="http://schemas.openxmlformats.org/markup-compatibility/2006" xmlns:p14="http://schemas.microsoft.com/office/powerpoint/2010/main">
    <mc:Choice Requires="p14">
      <p:transition spd="slow" p14:dur="2000" advTm="58054"/>
    </mc:Choice>
    <mc:Fallback xmlns="">
      <p:transition spd="slow" advTm="58054"/>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D1F7-3AC2-6348-A5B9-2756A4477D89}"/>
              </a:ext>
            </a:extLst>
          </p:cNvPr>
          <p:cNvSpPr>
            <a:spLocks noGrp="1"/>
          </p:cNvSpPr>
          <p:nvPr>
            <p:ph type="title"/>
          </p:nvPr>
        </p:nvSpPr>
        <p:spPr>
          <a:xfrm>
            <a:off x="706224" y="1145033"/>
            <a:ext cx="10515600" cy="1070265"/>
          </a:xfrm>
        </p:spPr>
        <p:txBody>
          <a:bodyPr>
            <a:normAutofit/>
          </a:bodyPr>
          <a:lstStyle/>
          <a:p>
            <a:r>
              <a:rPr lang="en-US" dirty="0"/>
              <a:t>Jeff Bezos: Leadership Style</a:t>
            </a:r>
          </a:p>
        </p:txBody>
      </p:sp>
      <p:sp>
        <p:nvSpPr>
          <p:cNvPr id="3" name="Content Placeholder 2">
            <a:extLst>
              <a:ext uri="{FF2B5EF4-FFF2-40B4-BE49-F238E27FC236}">
                <a16:creationId xmlns:a16="http://schemas.microsoft.com/office/drawing/2014/main" id="{AECC3499-C99F-7D49-866D-6B0244B66BAE}"/>
              </a:ext>
            </a:extLst>
          </p:cNvPr>
          <p:cNvSpPr>
            <a:spLocks noGrp="1"/>
          </p:cNvSpPr>
          <p:nvPr>
            <p:ph idx="1"/>
          </p:nvPr>
        </p:nvSpPr>
        <p:spPr>
          <a:xfrm>
            <a:off x="706224" y="2337846"/>
            <a:ext cx="10515600" cy="4078720"/>
          </a:xfrm>
        </p:spPr>
        <p:txBody>
          <a:bodyPr>
            <a:normAutofit/>
          </a:bodyPr>
          <a:lstStyle/>
          <a:p>
            <a:r>
              <a:rPr lang="en-US" dirty="0"/>
              <a:t>He is Quasi transformational.</a:t>
            </a:r>
          </a:p>
          <a:p>
            <a:pPr lvl="1"/>
            <a:r>
              <a:rPr lang="en-US" dirty="0"/>
              <a:t>Advocate Common Culture</a:t>
            </a:r>
          </a:p>
          <a:p>
            <a:pPr lvl="1"/>
            <a:r>
              <a:rPr lang="en-US" dirty="0"/>
              <a:t>Has a Compelling Vision</a:t>
            </a:r>
          </a:p>
          <a:p>
            <a:pPr lvl="1"/>
            <a:r>
              <a:rPr lang="en-US" dirty="0"/>
              <a:t>Intellectual Stimulation</a:t>
            </a:r>
          </a:p>
          <a:p>
            <a:pPr lvl="1"/>
            <a:r>
              <a:rPr lang="en-US" dirty="0"/>
              <a:t>Individual consideration</a:t>
            </a:r>
          </a:p>
          <a:p>
            <a:r>
              <a:rPr lang="en-US" dirty="0"/>
              <a:t>He is Quasi transactional.</a:t>
            </a:r>
          </a:p>
          <a:p>
            <a:pPr lvl="1"/>
            <a:r>
              <a:rPr lang="en-US" dirty="0"/>
              <a:t>Legitimate authority</a:t>
            </a:r>
          </a:p>
          <a:p>
            <a:pPr lvl="1"/>
            <a:r>
              <a:rPr lang="en-US" dirty="0"/>
              <a:t>Clear tasks and objectives</a:t>
            </a:r>
          </a:p>
        </p:txBody>
      </p:sp>
      <p:pic>
        <p:nvPicPr>
          <p:cNvPr id="5" name="Picture 4">
            <a:extLst>
              <a:ext uri="{FF2B5EF4-FFF2-40B4-BE49-F238E27FC236}">
                <a16:creationId xmlns:a16="http://schemas.microsoft.com/office/drawing/2014/main" id="{CCDE793B-6C92-26FC-387F-30342F2FAAD5}"/>
              </a:ext>
            </a:extLst>
          </p:cNvPr>
          <p:cNvPicPr>
            <a:picLocks noChangeAspect="1"/>
          </p:cNvPicPr>
          <p:nvPr/>
        </p:nvPicPr>
        <p:blipFill>
          <a:blip r:embed="rId3"/>
          <a:stretch>
            <a:fillRect/>
          </a:stretch>
        </p:blipFill>
        <p:spPr>
          <a:xfrm>
            <a:off x="6618558" y="2558001"/>
            <a:ext cx="4330923" cy="2482978"/>
          </a:xfrm>
          <a:prstGeom prst="rect">
            <a:avLst/>
          </a:prstGeom>
        </p:spPr>
      </p:pic>
    </p:spTree>
    <p:extLst>
      <p:ext uri="{BB962C8B-B14F-4D97-AF65-F5344CB8AC3E}">
        <p14:creationId xmlns:p14="http://schemas.microsoft.com/office/powerpoint/2010/main" val="3326276424"/>
      </p:ext>
    </p:extLst>
  </p:cSld>
  <p:clrMapOvr>
    <a:masterClrMapping/>
  </p:clrMapOvr>
  <mc:AlternateContent xmlns:mc="http://schemas.openxmlformats.org/markup-compatibility/2006" xmlns:p14="http://schemas.microsoft.com/office/powerpoint/2010/main">
    <mc:Choice Requires="p14">
      <p:transition spd="slow" p14:dur="2000" advTm="56478"/>
    </mc:Choice>
    <mc:Fallback xmlns="">
      <p:transition spd="slow" advTm="5647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D1F7-3AC2-6348-A5B9-2756A4477D89}"/>
              </a:ext>
            </a:extLst>
          </p:cNvPr>
          <p:cNvSpPr>
            <a:spLocks noGrp="1"/>
          </p:cNvSpPr>
          <p:nvPr>
            <p:ph type="title"/>
          </p:nvPr>
        </p:nvSpPr>
        <p:spPr>
          <a:xfrm>
            <a:off x="759372" y="1020181"/>
            <a:ext cx="10515600" cy="613450"/>
          </a:xfrm>
        </p:spPr>
        <p:txBody>
          <a:bodyPr>
            <a:normAutofit fontScale="90000"/>
          </a:bodyPr>
          <a:lstStyle/>
          <a:p>
            <a:r>
              <a:rPr lang="en-US" dirty="0"/>
              <a:t>Jeff Bezos: Conflict Management Style</a:t>
            </a:r>
          </a:p>
        </p:txBody>
      </p:sp>
      <p:sp>
        <p:nvSpPr>
          <p:cNvPr id="3" name="Content Placeholder 2">
            <a:extLst>
              <a:ext uri="{FF2B5EF4-FFF2-40B4-BE49-F238E27FC236}">
                <a16:creationId xmlns:a16="http://schemas.microsoft.com/office/drawing/2014/main" id="{AECC3499-C99F-7D49-866D-6B0244B66BAE}"/>
              </a:ext>
            </a:extLst>
          </p:cNvPr>
          <p:cNvSpPr>
            <a:spLocks noGrp="1"/>
          </p:cNvSpPr>
          <p:nvPr>
            <p:ph idx="1"/>
          </p:nvPr>
        </p:nvSpPr>
        <p:spPr>
          <a:xfrm>
            <a:off x="838200" y="1912003"/>
            <a:ext cx="10515600" cy="3771966"/>
          </a:xfrm>
        </p:spPr>
        <p:txBody>
          <a:bodyPr/>
          <a:lstStyle/>
          <a:p>
            <a:r>
              <a:rPr lang="en-US" dirty="0"/>
              <a:t>Genuinely Disagree</a:t>
            </a:r>
          </a:p>
          <a:p>
            <a:r>
              <a:rPr lang="en-US" dirty="0"/>
              <a:t>Express candidly</a:t>
            </a:r>
          </a:p>
          <a:p>
            <a:r>
              <a:rPr lang="en-US" dirty="0"/>
              <a:t>Build Trust with the teams</a:t>
            </a:r>
          </a:p>
          <a:p>
            <a:r>
              <a:rPr lang="en-US" dirty="0"/>
              <a:t>Get consensus and commitment</a:t>
            </a:r>
          </a:p>
        </p:txBody>
      </p:sp>
      <p:pic>
        <p:nvPicPr>
          <p:cNvPr id="5" name="Picture 4">
            <a:extLst>
              <a:ext uri="{FF2B5EF4-FFF2-40B4-BE49-F238E27FC236}">
                <a16:creationId xmlns:a16="http://schemas.microsoft.com/office/drawing/2014/main" id="{B6EC71EA-761E-5272-7481-C5BA657A822D}"/>
              </a:ext>
            </a:extLst>
          </p:cNvPr>
          <p:cNvPicPr>
            <a:picLocks noChangeAspect="1"/>
          </p:cNvPicPr>
          <p:nvPr/>
        </p:nvPicPr>
        <p:blipFill>
          <a:blip r:embed="rId3"/>
          <a:stretch>
            <a:fillRect/>
          </a:stretch>
        </p:blipFill>
        <p:spPr>
          <a:xfrm>
            <a:off x="5060902" y="4337048"/>
            <a:ext cx="6674193" cy="1206562"/>
          </a:xfrm>
          <a:prstGeom prst="rect">
            <a:avLst/>
          </a:prstGeom>
        </p:spPr>
      </p:pic>
      <p:pic>
        <p:nvPicPr>
          <p:cNvPr id="7" name="Picture 6">
            <a:extLst>
              <a:ext uri="{FF2B5EF4-FFF2-40B4-BE49-F238E27FC236}">
                <a16:creationId xmlns:a16="http://schemas.microsoft.com/office/drawing/2014/main" id="{B7D7CFAE-BA30-636D-2269-91F203847A63}"/>
              </a:ext>
            </a:extLst>
          </p:cNvPr>
          <p:cNvPicPr>
            <a:picLocks noChangeAspect="1"/>
          </p:cNvPicPr>
          <p:nvPr/>
        </p:nvPicPr>
        <p:blipFill>
          <a:blip r:embed="rId4"/>
          <a:stretch>
            <a:fillRect/>
          </a:stretch>
        </p:blipFill>
        <p:spPr>
          <a:xfrm>
            <a:off x="10433554" y="5392455"/>
            <a:ext cx="1682836" cy="1409772"/>
          </a:xfrm>
          <a:prstGeom prst="rect">
            <a:avLst/>
          </a:prstGeom>
        </p:spPr>
      </p:pic>
    </p:spTree>
    <p:extLst>
      <p:ext uri="{BB962C8B-B14F-4D97-AF65-F5344CB8AC3E}">
        <p14:creationId xmlns:p14="http://schemas.microsoft.com/office/powerpoint/2010/main" val="1093689976"/>
      </p:ext>
    </p:extLst>
  </p:cSld>
  <p:clrMapOvr>
    <a:masterClrMapping/>
  </p:clrMapOvr>
  <mc:AlternateContent xmlns:mc="http://schemas.openxmlformats.org/markup-compatibility/2006" xmlns:p14="http://schemas.microsoft.com/office/powerpoint/2010/main">
    <mc:Choice Requires="p14">
      <p:transition spd="slow" p14:dur="2000" advTm="34072"/>
    </mc:Choice>
    <mc:Fallback xmlns="">
      <p:transition spd="slow" advTm="34072"/>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D1F7-3AC2-6348-A5B9-2756A4477D89}"/>
              </a:ext>
            </a:extLst>
          </p:cNvPr>
          <p:cNvSpPr>
            <a:spLocks noGrp="1"/>
          </p:cNvSpPr>
          <p:nvPr>
            <p:ph type="title"/>
          </p:nvPr>
        </p:nvSpPr>
        <p:spPr>
          <a:xfrm>
            <a:off x="838199" y="1465545"/>
            <a:ext cx="11096297" cy="613450"/>
          </a:xfrm>
        </p:spPr>
        <p:txBody>
          <a:bodyPr>
            <a:normAutofit fontScale="90000"/>
          </a:bodyPr>
          <a:lstStyle/>
          <a:p>
            <a:r>
              <a:rPr lang="en-US" dirty="0"/>
              <a:t>Jeff Bezos: Leadership principles</a:t>
            </a:r>
          </a:p>
        </p:txBody>
      </p:sp>
      <p:sp>
        <p:nvSpPr>
          <p:cNvPr id="3" name="Content Placeholder 2">
            <a:extLst>
              <a:ext uri="{FF2B5EF4-FFF2-40B4-BE49-F238E27FC236}">
                <a16:creationId xmlns:a16="http://schemas.microsoft.com/office/drawing/2014/main" id="{AECC3499-C99F-7D49-866D-6B0244B66BAE}"/>
              </a:ext>
            </a:extLst>
          </p:cNvPr>
          <p:cNvSpPr>
            <a:spLocks noGrp="1"/>
          </p:cNvSpPr>
          <p:nvPr>
            <p:ph idx="1"/>
          </p:nvPr>
        </p:nvSpPr>
        <p:spPr>
          <a:xfrm>
            <a:off x="838200" y="2404997"/>
            <a:ext cx="11033234" cy="3771966"/>
          </a:xfrm>
        </p:spPr>
        <p:txBody>
          <a:bodyPr/>
          <a:lstStyle/>
          <a:p>
            <a:r>
              <a:rPr lang="en-US" dirty="0"/>
              <a:t>Embrace Failure</a:t>
            </a:r>
          </a:p>
          <a:p>
            <a:r>
              <a:rPr lang="en-US" dirty="0"/>
              <a:t>Customer Always Comes First</a:t>
            </a:r>
          </a:p>
          <a:p>
            <a:r>
              <a:rPr lang="en-US" dirty="0"/>
              <a:t>Ownership</a:t>
            </a:r>
          </a:p>
          <a:p>
            <a:r>
              <a:rPr lang="en-US" dirty="0"/>
              <a:t>Keep innovating </a:t>
            </a:r>
          </a:p>
        </p:txBody>
      </p:sp>
      <p:pic>
        <p:nvPicPr>
          <p:cNvPr id="5" name="Picture 4">
            <a:extLst>
              <a:ext uri="{FF2B5EF4-FFF2-40B4-BE49-F238E27FC236}">
                <a16:creationId xmlns:a16="http://schemas.microsoft.com/office/drawing/2014/main" id="{15ABAF55-17A4-6F51-D52B-D9324BE6A00E}"/>
              </a:ext>
            </a:extLst>
          </p:cNvPr>
          <p:cNvPicPr>
            <a:picLocks noChangeAspect="1"/>
          </p:cNvPicPr>
          <p:nvPr/>
        </p:nvPicPr>
        <p:blipFill>
          <a:blip r:embed="rId3"/>
          <a:stretch>
            <a:fillRect/>
          </a:stretch>
        </p:blipFill>
        <p:spPr>
          <a:xfrm>
            <a:off x="6674977" y="2832483"/>
            <a:ext cx="4250527" cy="1589745"/>
          </a:xfrm>
          <a:prstGeom prst="rect">
            <a:avLst/>
          </a:prstGeom>
        </p:spPr>
      </p:pic>
    </p:spTree>
    <p:extLst>
      <p:ext uri="{BB962C8B-B14F-4D97-AF65-F5344CB8AC3E}">
        <p14:creationId xmlns:p14="http://schemas.microsoft.com/office/powerpoint/2010/main" val="3871907703"/>
      </p:ext>
    </p:extLst>
  </p:cSld>
  <p:clrMapOvr>
    <a:masterClrMapping/>
  </p:clrMapOvr>
  <mc:AlternateContent xmlns:mc="http://schemas.openxmlformats.org/markup-compatibility/2006" xmlns:p14="http://schemas.microsoft.com/office/powerpoint/2010/main">
    <mc:Choice Requires="p14">
      <p:transition spd="slow" p14:dur="2000" advTm="41610"/>
    </mc:Choice>
    <mc:Fallback xmlns="">
      <p:transition spd="slow" advTm="4161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D1F7-3AC2-6348-A5B9-2756A4477D89}"/>
              </a:ext>
            </a:extLst>
          </p:cNvPr>
          <p:cNvSpPr>
            <a:spLocks noGrp="1"/>
          </p:cNvSpPr>
          <p:nvPr>
            <p:ph type="title"/>
          </p:nvPr>
        </p:nvSpPr>
        <p:spPr>
          <a:xfrm>
            <a:off x="838200" y="1465545"/>
            <a:ext cx="10515600" cy="613450"/>
          </a:xfrm>
        </p:spPr>
        <p:txBody>
          <a:bodyPr>
            <a:normAutofit fontScale="90000"/>
          </a:bodyPr>
          <a:lstStyle/>
          <a:p>
            <a:r>
              <a:rPr lang="en-US" dirty="0"/>
              <a:t>Jeff Bezos: Influence Tactics</a:t>
            </a:r>
          </a:p>
        </p:txBody>
      </p:sp>
      <p:sp>
        <p:nvSpPr>
          <p:cNvPr id="3" name="Content Placeholder 2">
            <a:extLst>
              <a:ext uri="{FF2B5EF4-FFF2-40B4-BE49-F238E27FC236}">
                <a16:creationId xmlns:a16="http://schemas.microsoft.com/office/drawing/2014/main" id="{AECC3499-C99F-7D49-866D-6B0244B66BAE}"/>
              </a:ext>
            </a:extLst>
          </p:cNvPr>
          <p:cNvSpPr>
            <a:spLocks noGrp="1"/>
          </p:cNvSpPr>
          <p:nvPr>
            <p:ph idx="1"/>
          </p:nvPr>
        </p:nvSpPr>
        <p:spPr>
          <a:xfrm>
            <a:off x="838200" y="2404997"/>
            <a:ext cx="10515600" cy="3771966"/>
          </a:xfrm>
        </p:spPr>
        <p:txBody>
          <a:bodyPr/>
          <a:lstStyle/>
          <a:p>
            <a:r>
              <a:rPr lang="en-US" dirty="0"/>
              <a:t>Legitimating tactics</a:t>
            </a:r>
          </a:p>
          <a:p>
            <a:pPr lvl="1"/>
            <a:r>
              <a:rPr lang="en-US" dirty="0"/>
              <a:t>Convincing a person to comply</a:t>
            </a:r>
          </a:p>
          <a:p>
            <a:pPr lvl="1"/>
            <a:r>
              <a:rPr lang="en-US" dirty="0"/>
              <a:t>Push tactic</a:t>
            </a:r>
          </a:p>
          <a:p>
            <a:pPr lvl="1"/>
            <a:r>
              <a:rPr lang="en-US" dirty="0"/>
              <a:t>Limited Effectiveness</a:t>
            </a:r>
          </a:p>
          <a:p>
            <a:r>
              <a:rPr lang="en-US" dirty="0"/>
              <a:t>Exchange tactics</a:t>
            </a:r>
          </a:p>
          <a:p>
            <a:pPr lvl="1"/>
            <a:r>
              <a:rPr lang="en-US" dirty="0"/>
              <a:t>Influence by Reward or Benefits</a:t>
            </a:r>
          </a:p>
          <a:p>
            <a:pPr lvl="1"/>
            <a:r>
              <a:rPr lang="en-US" dirty="0"/>
              <a:t>Push tactic</a:t>
            </a:r>
          </a:p>
          <a:p>
            <a:pPr lvl="1"/>
            <a:r>
              <a:rPr lang="en-US" dirty="0"/>
              <a:t>Moderately Effective</a:t>
            </a:r>
          </a:p>
        </p:txBody>
      </p:sp>
      <p:pic>
        <p:nvPicPr>
          <p:cNvPr id="5" name="Picture 4">
            <a:extLst>
              <a:ext uri="{FF2B5EF4-FFF2-40B4-BE49-F238E27FC236}">
                <a16:creationId xmlns:a16="http://schemas.microsoft.com/office/drawing/2014/main" id="{4E94A941-AEBD-E6AF-48ED-B26D3CAE1BC3}"/>
              </a:ext>
            </a:extLst>
          </p:cNvPr>
          <p:cNvPicPr>
            <a:picLocks noChangeAspect="1"/>
          </p:cNvPicPr>
          <p:nvPr/>
        </p:nvPicPr>
        <p:blipFill>
          <a:blip r:embed="rId3"/>
          <a:stretch>
            <a:fillRect/>
          </a:stretch>
        </p:blipFill>
        <p:spPr>
          <a:xfrm>
            <a:off x="6618105" y="2871375"/>
            <a:ext cx="4915153" cy="2521080"/>
          </a:xfrm>
          <a:prstGeom prst="rect">
            <a:avLst/>
          </a:prstGeom>
        </p:spPr>
      </p:pic>
    </p:spTree>
    <p:extLst>
      <p:ext uri="{BB962C8B-B14F-4D97-AF65-F5344CB8AC3E}">
        <p14:creationId xmlns:p14="http://schemas.microsoft.com/office/powerpoint/2010/main" val="2739917334"/>
      </p:ext>
    </p:extLst>
  </p:cSld>
  <p:clrMapOvr>
    <a:masterClrMapping/>
  </p:clrMapOvr>
  <mc:AlternateContent xmlns:mc="http://schemas.openxmlformats.org/markup-compatibility/2006" xmlns:p14="http://schemas.microsoft.com/office/powerpoint/2010/main">
    <mc:Choice Requires="p14">
      <p:transition spd="slow" p14:dur="2000" advTm="48426"/>
    </mc:Choice>
    <mc:Fallback xmlns="">
      <p:transition spd="slow" advTm="48426"/>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6D1F7-3AC2-6348-A5B9-2756A4477D89}"/>
              </a:ext>
            </a:extLst>
          </p:cNvPr>
          <p:cNvSpPr>
            <a:spLocks noGrp="1"/>
          </p:cNvSpPr>
          <p:nvPr>
            <p:ph type="title"/>
          </p:nvPr>
        </p:nvSpPr>
        <p:spPr>
          <a:xfrm>
            <a:off x="838200" y="1465545"/>
            <a:ext cx="10515600" cy="613450"/>
          </a:xfrm>
        </p:spPr>
        <p:txBody>
          <a:bodyPr>
            <a:normAutofit fontScale="90000"/>
          </a:bodyPr>
          <a:lstStyle/>
          <a:p>
            <a:r>
              <a:rPr lang="en-US" dirty="0"/>
              <a:t>Jeff Bezos: Teamwork</a:t>
            </a:r>
          </a:p>
        </p:txBody>
      </p:sp>
      <p:sp>
        <p:nvSpPr>
          <p:cNvPr id="3" name="Content Placeholder 2">
            <a:extLst>
              <a:ext uri="{FF2B5EF4-FFF2-40B4-BE49-F238E27FC236}">
                <a16:creationId xmlns:a16="http://schemas.microsoft.com/office/drawing/2014/main" id="{AECC3499-C99F-7D49-866D-6B0244B66BAE}"/>
              </a:ext>
            </a:extLst>
          </p:cNvPr>
          <p:cNvSpPr>
            <a:spLocks noGrp="1"/>
          </p:cNvSpPr>
          <p:nvPr>
            <p:ph idx="1"/>
          </p:nvPr>
        </p:nvSpPr>
        <p:spPr>
          <a:xfrm>
            <a:off x="838200" y="2404997"/>
            <a:ext cx="10515600" cy="3771966"/>
          </a:xfrm>
        </p:spPr>
        <p:txBody>
          <a:bodyPr/>
          <a:lstStyle/>
          <a:p>
            <a:r>
              <a:rPr lang="en-US" dirty="0"/>
              <a:t>The Two Pizza Rule</a:t>
            </a:r>
          </a:p>
          <a:p>
            <a:r>
              <a:rPr lang="en-US" dirty="0"/>
              <a:t>Long-term success</a:t>
            </a:r>
          </a:p>
          <a:p>
            <a:r>
              <a:rPr lang="en-US" dirty="0"/>
              <a:t>Be stubborn on vision and flexible on the details </a:t>
            </a:r>
          </a:p>
          <a:p>
            <a:r>
              <a:rPr lang="en-US" dirty="0"/>
              <a:t>Legitimate and Strong Leadership</a:t>
            </a:r>
          </a:p>
          <a:p>
            <a:r>
              <a:rPr lang="en-US" dirty="0"/>
              <a:t>Clear communication</a:t>
            </a:r>
          </a:p>
        </p:txBody>
      </p:sp>
      <p:pic>
        <p:nvPicPr>
          <p:cNvPr id="5" name="Picture 4">
            <a:extLst>
              <a:ext uri="{FF2B5EF4-FFF2-40B4-BE49-F238E27FC236}">
                <a16:creationId xmlns:a16="http://schemas.microsoft.com/office/drawing/2014/main" id="{0818F301-B2A2-F71B-876A-36B201F6439C}"/>
              </a:ext>
            </a:extLst>
          </p:cNvPr>
          <p:cNvPicPr>
            <a:picLocks noChangeAspect="1"/>
          </p:cNvPicPr>
          <p:nvPr/>
        </p:nvPicPr>
        <p:blipFill>
          <a:blip r:embed="rId3"/>
          <a:stretch>
            <a:fillRect/>
          </a:stretch>
        </p:blipFill>
        <p:spPr>
          <a:xfrm>
            <a:off x="8134012" y="4192475"/>
            <a:ext cx="3762098" cy="2399959"/>
          </a:xfrm>
          <a:prstGeom prst="rect">
            <a:avLst/>
          </a:prstGeom>
        </p:spPr>
      </p:pic>
    </p:spTree>
    <p:extLst>
      <p:ext uri="{BB962C8B-B14F-4D97-AF65-F5344CB8AC3E}">
        <p14:creationId xmlns:p14="http://schemas.microsoft.com/office/powerpoint/2010/main" val="369049608"/>
      </p:ext>
    </p:extLst>
  </p:cSld>
  <p:clrMapOvr>
    <a:masterClrMapping/>
  </p:clrMapOvr>
  <mc:AlternateContent xmlns:mc="http://schemas.openxmlformats.org/markup-compatibility/2006" xmlns:p14="http://schemas.microsoft.com/office/powerpoint/2010/main">
    <mc:Choice Requires="p14">
      <p:transition spd="slow" p14:dur="2000" advTm="62568"/>
    </mc:Choice>
    <mc:Fallback xmlns="">
      <p:transition spd="slow" advTm="62568"/>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565</TotalTime>
  <Words>1212</Words>
  <Application>Microsoft Office PowerPoint</Application>
  <PresentationFormat>Widescreen</PresentationFormat>
  <Paragraphs>121</Paragraphs>
  <Slides>12</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Week 6’s Final Project</vt:lpstr>
      <vt:lpstr>Jeff Bezos: The Transformation Leader</vt:lpstr>
      <vt:lpstr>Jeff Bezos: The Person</vt:lpstr>
      <vt:lpstr>Jeff Bezos: The Leader</vt:lpstr>
      <vt:lpstr>Jeff Bezos: Leadership Style</vt:lpstr>
      <vt:lpstr>Jeff Bezos: Conflict Management Style</vt:lpstr>
      <vt:lpstr>Jeff Bezos: Leadership principles</vt:lpstr>
      <vt:lpstr>Jeff Bezos: Influence Tactics</vt:lpstr>
      <vt:lpstr>Jeff Bezos: Teamwork</vt:lpstr>
      <vt:lpstr>Jeff Bezos: Recommendations</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Your Plan</dc:title>
  <dc:creator>CIU</dc:creator>
  <cp:lastModifiedBy>Adewale Adetule</cp:lastModifiedBy>
  <cp:revision>9</cp:revision>
  <dcterms:created xsi:type="dcterms:W3CDTF">2021-03-23T15:51:30Z</dcterms:created>
  <dcterms:modified xsi:type="dcterms:W3CDTF">2022-12-19T02:53:50Z</dcterms:modified>
</cp:coreProperties>
</file>

<file path=docProps/thumbnail.jpeg>
</file>